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71" r:id="rId1"/>
  </p:sldMasterIdLst>
  <p:notesMasterIdLst>
    <p:notesMasterId r:id="rId14"/>
  </p:notesMasterIdLst>
  <p:handoutMasterIdLst>
    <p:handoutMasterId r:id="rId15"/>
  </p:handoutMasterIdLst>
  <p:sldIdLst>
    <p:sldId id="340" r:id="rId2"/>
    <p:sldId id="346" r:id="rId3"/>
    <p:sldId id="348" r:id="rId4"/>
    <p:sldId id="350" r:id="rId5"/>
    <p:sldId id="349" r:id="rId6"/>
    <p:sldId id="339" r:id="rId7"/>
    <p:sldId id="332" r:id="rId8"/>
    <p:sldId id="335" r:id="rId9"/>
    <p:sldId id="315" r:id="rId10"/>
    <p:sldId id="325" r:id="rId11"/>
    <p:sldId id="318" r:id="rId12"/>
    <p:sldId id="337" r:id="rId13"/>
  </p:sldIdLst>
  <p:sldSz cx="9144000" cy="5143500" type="screen16x9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D474E"/>
    <a:srgbClr val="E7E7E7"/>
    <a:srgbClr val="49A942"/>
    <a:srgbClr val="73C167"/>
    <a:srgbClr val="4E917A"/>
    <a:srgbClr val="76AE99"/>
    <a:srgbClr val="005C42"/>
    <a:srgbClr val="9DC8BA"/>
    <a:srgbClr val="B5121B"/>
    <a:srgbClr val="A8D59D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3896" autoAdjust="0"/>
    <p:restoredTop sz="99874" autoAdjust="0"/>
  </p:normalViewPr>
  <p:slideViewPr>
    <p:cSldViewPr snapToGrid="0" showGuides="1">
      <p:cViewPr>
        <p:scale>
          <a:sx n="100" d="100"/>
          <a:sy n="100" d="100"/>
        </p:scale>
        <p:origin x="-656" y="-736"/>
      </p:cViewPr>
      <p:guideLst>
        <p:guide orient="horz" pos="495"/>
        <p:guide pos="5529"/>
        <p:guide pos="2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-2094" y="-102"/>
      </p:cViewPr>
      <p:guideLst>
        <p:guide orient="horz" pos="110"/>
        <p:guide pos="4180"/>
        <p:guide pos="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3853" y="895350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65B6-1DED-4BB3-85B7-01A8FEA87DE0}" type="slidenum">
              <a:rPr lang="en-US" sz="800" smtClean="0">
                <a:latin typeface="Verdana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450" y="174625"/>
            <a:ext cx="6337300" cy="369332"/>
          </a:xfrm>
          <a:prstGeom prst="rect">
            <a:avLst/>
          </a:prstGeom>
          <a:noFill/>
        </p:spPr>
        <p:txBody>
          <a:bodyPr wrap="square" lIns="0" tIns="0" rIns="182880" bIns="0" rtlCol="0">
            <a:spAutoFit/>
          </a:bodyPr>
          <a:lstStyle/>
          <a:p>
            <a:pPr algn="ctr"/>
            <a:r>
              <a:rPr lang="en-US" sz="1400" b="0" dirty="0" smtClean="0">
                <a:latin typeface="Verdana" pitchFamily="34" charset="0"/>
                <a:cs typeface="Arial" pitchFamily="34" charset="0"/>
              </a:rPr>
              <a:t>TITLE</a:t>
            </a:r>
          </a:p>
          <a:p>
            <a:pPr algn="ctr"/>
            <a:r>
              <a:rPr lang="en-US" sz="1000" i="0" dirty="0" smtClean="0">
                <a:latin typeface="Verdana" pitchFamily="34" charset="0"/>
                <a:cs typeface="Arial" pitchFamily="34" charset="0"/>
              </a:rPr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4621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8775" y="692150"/>
            <a:ext cx="3733800" cy="2100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98450" y="2997200"/>
            <a:ext cx="6337300" cy="584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13853" y="8953500"/>
            <a:ext cx="36099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65B6-1DED-4BB3-85B7-01A8FEA87DE0}" type="slidenum">
              <a:rPr lang="en-US" sz="800" smtClean="0">
                <a:latin typeface="Verdana" pitchFamily="34" charset="0"/>
                <a:cs typeface="Arial" pitchFamily="34" charset="0"/>
              </a:rPr>
              <a:pPr marL="0" marR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 smtClean="0">
              <a:latin typeface="Verdana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450" y="174625"/>
            <a:ext cx="63373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0" dirty="0" smtClean="0">
                <a:latin typeface="Verdana" pitchFamily="34" charset="0"/>
                <a:cs typeface="Arial" pitchFamily="34" charset="0"/>
              </a:rPr>
              <a:t>TITLE</a:t>
            </a:r>
          </a:p>
          <a:p>
            <a:pPr algn="ctr"/>
            <a:r>
              <a:rPr lang="en-US" sz="1000" i="0" dirty="0" smtClean="0">
                <a:latin typeface="Verdana" pitchFamily="34" charset="0"/>
                <a:cs typeface="Arial" pitchFamily="34" charset="0"/>
              </a:rPr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502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1200"/>
      </a:spcBef>
      <a:buFont typeface="Arial" pitchFamily="34" charset="0"/>
      <a:buNone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00050" indent="-174625" algn="l" defTabSz="914400" rtl="0" eaLnBrk="1" latinLnBrk="0" hangingPunct="1">
      <a:spcBef>
        <a:spcPts val="600"/>
      </a:spcBef>
      <a:buFont typeface="Wingdings" pitchFamily="2" charset="2"/>
      <a:buChar char="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576263" indent="-176213" algn="l" defTabSz="914400" rtl="0" eaLnBrk="1" latinLnBrk="0" hangingPunct="1">
      <a:spcBef>
        <a:spcPts val="600"/>
      </a:spcBef>
      <a:buFont typeface="Verdana" pitchFamily="34" charset="0"/>
      <a:buChar char="–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801688" indent="-174625" algn="l" defTabSz="914400" rtl="0" eaLnBrk="1" latinLnBrk="0" hangingPunct="1">
      <a:spcBef>
        <a:spcPts val="600"/>
      </a:spcBef>
      <a:buFont typeface="Verdana" pitchFamily="34" charset="0"/>
      <a:buChar char="▪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027113" indent="-225425" algn="l" defTabSz="914400" rtl="0" eaLnBrk="1" latinLnBrk="0" hangingPunct="1">
      <a:spcBef>
        <a:spcPts val="600"/>
      </a:spcBef>
      <a:buFont typeface="Verdana" pitchFamily="34" charset="0"/>
      <a:buChar char="—"/>
      <a:defRPr sz="11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28775" y="692150"/>
            <a:ext cx="3733800" cy="21002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795743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28914" y="2269331"/>
            <a:ext cx="6048375" cy="36933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0" y="0"/>
            <a:ext cx="2439989" cy="4629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 bwMode="gray">
          <a:xfrm>
            <a:off x="2728913" y="3320641"/>
            <a:ext cx="6048375" cy="276999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>
              <a:spcBef>
                <a:spcPts val="0"/>
              </a:spcBef>
              <a:buNone/>
              <a:def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C95DD"/>
              </a:buClr>
              <a:buSzTx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785813"/>
            <a:ext cx="8410575" cy="346219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5" y="1419224"/>
            <a:ext cx="8410574" cy="303847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Content, graphic area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366714" y="1074738"/>
            <a:ext cx="2073275" cy="338296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2728913" y="1074738"/>
            <a:ext cx="6048376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Subtitle, and Content with graphic area 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 bwMode="gray">
          <a:xfrm>
            <a:off x="366714" y="1419225"/>
            <a:ext cx="2073275" cy="3038475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785813"/>
            <a:ext cx="8410575" cy="346219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1"/>
          </p:nvPr>
        </p:nvSpPr>
        <p:spPr bwMode="gray">
          <a:xfrm>
            <a:off x="2728913" y="1419224"/>
            <a:ext cx="6048376" cy="303847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quarter" idx="12"/>
          </p:nvPr>
        </p:nvSpPr>
        <p:spPr bwMode="gray">
          <a:xfrm>
            <a:off x="366714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 bwMode="gray">
          <a:xfrm>
            <a:off x="4744823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Colum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2"/>
          </p:nvPr>
        </p:nvSpPr>
        <p:spPr bwMode="gray">
          <a:xfrm>
            <a:off x="366714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 Colum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 bwMode="gray">
          <a:xfrm>
            <a:off x="4744823" y="1074738"/>
            <a:ext cx="403246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lumns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366713" y="1074738"/>
            <a:ext cx="4032250" cy="339883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 marL="628650" indent="-22860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1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 bwMode="gray">
          <a:xfrm>
            <a:off x="4745038" y="1074738"/>
            <a:ext cx="4032250" cy="339883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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 marL="628650" indent="-22860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1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ustome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366713" y="1074738"/>
            <a:ext cx="2075688" cy="3398837"/>
          </a:xfrm>
          <a:prstGeom prst="rect">
            <a:avLst/>
          </a:prstGeom>
          <a:solidFill>
            <a:srgbClr val="E7E7E7"/>
          </a:solidFill>
        </p:spPr>
        <p:txBody>
          <a:bodyPr lIns="91440" tIns="1371600" rIns="9144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14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tabLst/>
              <a:defRPr sz="1400">
                <a:solidFill>
                  <a:schemeClr val="bg2"/>
                </a:solidFill>
                <a:latin typeface="Verdana" pitchFamily="34" charset="0"/>
              </a:defRPr>
            </a:lvl2pPr>
            <a:lvl3pPr marL="233363" indent="0">
              <a:spcBef>
                <a:spcPts val="600"/>
              </a:spcBef>
              <a:buClr>
                <a:schemeClr val="tx2"/>
              </a:buClr>
              <a:buFont typeface="Verdana" pitchFamily="34" charset="0"/>
              <a:buNone/>
              <a:defRPr sz="11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1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0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1"/>
          </p:nvPr>
        </p:nvSpPr>
        <p:spPr bwMode="gray">
          <a:xfrm>
            <a:off x="481904" y="1189182"/>
            <a:ext cx="1843424" cy="1152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10"/>
          </p:nvPr>
        </p:nvSpPr>
        <p:spPr bwMode="gray">
          <a:xfrm>
            <a:off x="2728913" y="1074738"/>
            <a:ext cx="6048375" cy="3398837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Clr>
                <a:schemeClr val="tx2"/>
              </a:buClr>
              <a:buNone/>
              <a:defRPr sz="2000" b="1">
                <a:solidFill>
                  <a:schemeClr val="tx2"/>
                </a:solidFill>
                <a:latin typeface="Verdana" pitchFamily="34" charset="0"/>
              </a:defRPr>
            </a:lvl1pPr>
            <a:lvl2pPr marL="171450" indent="-171450"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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 marL="628650" indent="-22860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971550" indent="-171450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 marL="1309688" indent="-2238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tabLst/>
              <a:defRPr sz="1100">
                <a:solidFill>
                  <a:schemeClr val="bg2"/>
                </a:solidFill>
                <a:latin typeface="Verdana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 bwMode="gray">
          <a:xfrm>
            <a:off x="366714" y="1074738"/>
            <a:ext cx="8410575" cy="3382962"/>
          </a:xfrm>
          <a:prstGeom prst="rect">
            <a:avLst/>
          </a:prstGeom>
          <a:noFill/>
        </p:spPr>
        <p:txBody>
          <a:bodyPr lIns="0" tIns="0" rIns="0" bIns="0"/>
          <a:lstStyle>
            <a:lvl1pPr marL="225425" indent="-225425">
              <a:spcBef>
                <a:spcPts val="1200"/>
              </a:spcBef>
              <a:buClr>
                <a:schemeClr val="tx2"/>
              </a:buClr>
              <a:buFont typeface="+mj-lt"/>
              <a:buNone/>
              <a:defRPr sz="3600">
                <a:solidFill>
                  <a:schemeClr val="tx2"/>
                </a:solidFill>
                <a:latin typeface="Verdana" pitchFamily="34" charset="0"/>
              </a:defRPr>
            </a:lvl1pPr>
            <a:lvl2pPr marL="581025" indent="0" algn="l">
              <a:spcBef>
                <a:spcPts val="600"/>
              </a:spcBef>
              <a:buClr>
                <a:schemeClr val="tx2"/>
              </a:buClr>
              <a:buFont typeface="Wingdings" pitchFamily="2" charset="2"/>
              <a:buNone/>
              <a:defRPr sz="18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600"/>
              </a:spcBef>
              <a:buClr>
                <a:schemeClr val="tx2"/>
              </a:buClr>
              <a:defRPr>
                <a:solidFill>
                  <a:schemeClr val="bg2"/>
                </a:solidFill>
              </a:defRPr>
            </a:lvl3pPr>
            <a:lvl4pPr>
              <a:spcBef>
                <a:spcPts val="6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bg2"/>
                </a:solidFill>
              </a:defRPr>
            </a:lvl4pPr>
            <a:lvl5pPr>
              <a:spcBef>
                <a:spcPts val="600"/>
              </a:spcBef>
              <a:buClr>
                <a:schemeClr val="tx2"/>
              </a:buClr>
              <a:defRPr sz="16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“Click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Footer bar only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795743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0" y="0"/>
            <a:ext cx="2439989" cy="4629150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>
                <a:latin typeface="Verdana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RSA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4629150"/>
            <a:ext cx="9144000" cy="385763"/>
          </a:xfrm>
          <a:prstGeom prst="rect">
            <a:avLst/>
          </a:prstGeom>
          <a:solidFill>
            <a:srgbClr val="9495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Verdana" pitchFamily="34" charset="0"/>
            </a:endParaRPr>
          </a:p>
        </p:txBody>
      </p:sp>
      <p:pic>
        <p:nvPicPr>
          <p:cNvPr id="4" name="Picture 3" descr="EMC logo white-lg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8010525" y="4691146"/>
            <a:ext cx="766763" cy="241456"/>
          </a:xfrm>
          <a:prstGeom prst="rect">
            <a:avLst/>
          </a:prstGeom>
        </p:spPr>
      </p:pic>
      <p:pic>
        <p:nvPicPr>
          <p:cNvPr id="5" name="Picture 4" descr="RSA_Division_EMC_logo.pn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gray">
          <a:xfrm>
            <a:off x="366713" y="4684871"/>
            <a:ext cx="596304" cy="27432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accent6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CE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gray">
          <a:xfrm>
            <a:off x="0" y="4629150"/>
            <a:ext cx="9144000" cy="3857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Verdana" pitchFamily="34" charset="0"/>
            </a:endParaRPr>
          </a:p>
        </p:txBody>
      </p:sp>
      <p:pic>
        <p:nvPicPr>
          <p:cNvPr id="4" name="Picture 3" descr="EMC logo white-lg.pn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gray">
          <a:xfrm>
            <a:off x="8010525" y="4691146"/>
            <a:ext cx="766763" cy="241456"/>
          </a:xfrm>
          <a:prstGeom prst="rect">
            <a:avLst/>
          </a:prstGeom>
        </p:spPr>
      </p:pic>
      <p:pic>
        <p:nvPicPr>
          <p:cNvPr id="6" name="Picture 5" descr="VMW_09Q3_LOGO_Corp_White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 bwMode="gray">
          <a:xfrm>
            <a:off x="338603" y="4739735"/>
            <a:ext cx="1087981" cy="164592"/>
          </a:xfrm>
          <a:prstGeom prst="rect">
            <a:avLst/>
          </a:prstGeom>
        </p:spPr>
      </p:pic>
      <p:pic>
        <p:nvPicPr>
          <p:cNvPr id="7" name="Picture 6" descr="Cisco_white.png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 bwMode="gray">
          <a:xfrm>
            <a:off x="4298549" y="4678014"/>
            <a:ext cx="546902" cy="2880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Universe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ck background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 userDrawn="1">
  <p:cSld name="EMC Blue background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End slide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MC-no-tag_white_RGB-150dpi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022128" y="1534824"/>
            <a:ext cx="5486400" cy="17665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9808" y="1505080"/>
            <a:ext cx="7735824" cy="523220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algn="ctr">
              <a:defRPr sz="2800" b="0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centered 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4427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 smtClean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2" y="1006880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>
              <a:lnSpc>
                <a:spcPct val="90000"/>
              </a:lnSpc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28913" y="2455863"/>
            <a:ext cx="6048375" cy="1901704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 marL="0" indent="0" algn="l">
              <a:spcBef>
                <a:spcPts val="600"/>
              </a:spcBef>
              <a:buNone/>
              <a:defRPr sz="2800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ivider 3 -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 smtClean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3657600" y="1411110"/>
            <a:ext cx="5119688" cy="2494845"/>
          </a:xfrm>
          <a:prstGeom prst="rect">
            <a:avLst/>
          </a:prstGeom>
          <a:noFill/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80000"/>
              </a:lnSpc>
              <a:defRPr sz="9600">
                <a:solidFill>
                  <a:schemeClr val="tx2"/>
                </a:solidFill>
                <a:effectLst>
                  <a:reflection blurRad="6350" stA="55000" endA="300" endPos="45500" dir="5400000" sy="-100000" algn="bl" rotWithShape="0"/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ue/Gray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 bwMode="gray">
          <a:xfrm>
            <a:off x="0" y="0"/>
            <a:ext cx="9144000" cy="4414838"/>
            <a:chOff x="0" y="0"/>
            <a:chExt cx="9144000" cy="4414838"/>
          </a:xfrm>
        </p:grpSpPr>
        <p:sp>
          <p:nvSpPr>
            <p:cNvPr id="6" name="Rectangle 5"/>
            <p:cNvSpPr/>
            <p:nvPr userDrawn="1"/>
          </p:nvSpPr>
          <p:spPr bwMode="gray">
            <a:xfrm>
              <a:off x="0" y="0"/>
              <a:ext cx="9144000" cy="216850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34000">
                  <a:schemeClr val="accent1">
                    <a:tint val="13500"/>
                    <a:satMod val="250000"/>
                  </a:schemeClr>
                </a:gs>
                <a:gs pos="100000">
                  <a:schemeClr val="accent1">
                    <a:tint val="60000"/>
                    <a:satMod val="20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Rectangle 6"/>
            <p:cNvSpPr/>
            <p:nvPr userDrawn="1"/>
          </p:nvSpPr>
          <p:spPr bwMode="gray">
            <a:xfrm>
              <a:off x="0" y="2341322"/>
              <a:ext cx="9144000" cy="2073516"/>
            </a:xfrm>
            <a:prstGeom prst="rect">
              <a:avLst/>
            </a:prstGeom>
            <a:gradFill>
              <a:gsLst>
                <a:gs pos="0">
                  <a:schemeClr val="bg2">
                    <a:lumMod val="20000"/>
                    <a:lumOff val="8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dirty="0" smtClean="0">
                <a:latin typeface="+mj-lt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vider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28913" y="795743"/>
            <a:ext cx="6048376" cy="1218795"/>
          </a:xfrm>
          <a:prstGeom prst="rect">
            <a:avLst/>
          </a:prstGeom>
          <a:noFill/>
        </p:spPr>
        <p:txBody>
          <a:bodyPr lIns="0" tIns="0" rIns="0" bIns="0" anchor="b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 dirty="0">
                <a:solidFill>
                  <a:schemeClr val="tx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2728914" y="2269332"/>
            <a:ext cx="6048375" cy="210264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 bwMode="gray">
          <a:xfrm>
            <a:off x="366714" y="1074738"/>
            <a:ext cx="8410575" cy="3382962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buClr>
                <a:schemeClr val="tx2"/>
              </a:buClr>
              <a:buFont typeface="Wingdings" pitchFamily="2" charset="2"/>
              <a:buChar char=""/>
              <a:defRPr sz="2400">
                <a:solidFill>
                  <a:schemeClr val="bg2"/>
                </a:solidFill>
                <a:latin typeface="Verdana" pitchFamily="34" charset="0"/>
              </a:defRPr>
            </a:lvl1pPr>
            <a:lvl2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–"/>
              <a:defRPr sz="2000">
                <a:solidFill>
                  <a:schemeClr val="bg2"/>
                </a:solidFill>
                <a:latin typeface="Verdana" pitchFamily="34" charset="0"/>
              </a:defRPr>
            </a:lvl2pPr>
            <a:lvl3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▪"/>
              <a:defRPr sz="1600">
                <a:solidFill>
                  <a:schemeClr val="bg2"/>
                </a:solidFill>
                <a:latin typeface="Verdana" pitchFamily="34" charset="0"/>
              </a:defRPr>
            </a:lvl3pPr>
            <a:lvl4pPr marL="1658938" indent="-287338"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—"/>
              <a:defRPr sz="1200">
                <a:solidFill>
                  <a:schemeClr val="bg2"/>
                </a:solidFill>
                <a:latin typeface="Verdana" pitchFamily="34" charset="0"/>
              </a:defRPr>
            </a:lvl4pPr>
            <a:lvl5pPr>
              <a:spcBef>
                <a:spcPts val="300"/>
              </a:spcBef>
              <a:buClr>
                <a:schemeClr val="tx2"/>
              </a:buClr>
              <a:buFont typeface="Verdana" pitchFamily="34" charset="0"/>
              <a:buChar char="»"/>
              <a:defRPr sz="1100">
                <a:solidFill>
                  <a:schemeClr val="bg2"/>
                </a:solidFill>
                <a:latin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66713" y="785813"/>
            <a:ext cx="8410575" cy="346219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tabLst/>
              <a:defRPr sz="2000" b="0">
                <a:solidFill>
                  <a:schemeClr val="bg2"/>
                </a:solidFill>
                <a:latin typeface="Verdana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gray">
          <a:xfrm>
            <a:off x="366713" y="325438"/>
            <a:ext cx="8410575" cy="460375"/>
          </a:xfrm>
          <a:prstGeom prst="rect">
            <a:avLst/>
          </a:prstGeom>
          <a:noFill/>
        </p:spPr>
        <p:txBody>
          <a:bodyPr lIns="0" tIns="0" rIns="0" bIns="0" anchor="t" anchorCtr="0"/>
          <a:lstStyle>
            <a:lvl1pPr>
              <a:lnSpc>
                <a:spcPct val="90000"/>
              </a:lnSpc>
              <a:defRPr sz="3200">
                <a:solidFill>
                  <a:schemeClr val="tx2"/>
                </a:solidFill>
                <a:latin typeface="Verdan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28" Type="http://schemas.openxmlformats.org/officeDocument/2006/relationships/image" Target="../media/image1.png"/><Relationship Id="rId29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629150"/>
            <a:ext cx="9144000" cy="3857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 bwMode="gray">
          <a:xfrm flipH="1">
            <a:off x="8553450" y="5021496"/>
            <a:ext cx="5334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F684CE-B7BB-4223-BA2B-B47808B845F1}" type="slidenum">
              <a:rPr lang="en-US" sz="800" smtClean="0">
                <a:solidFill>
                  <a:schemeClr val="bg2"/>
                </a:solidFill>
                <a:latin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dirty="0" smtClean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8" name="Picture 7" descr="EMC logo white-lg.png"/>
          <p:cNvPicPr>
            <a:picLocks noChangeAspect="1"/>
          </p:cNvPicPr>
          <p:nvPr/>
        </p:nvPicPr>
        <p:blipFill>
          <a:blip r:embed="rId28" cstate="screen"/>
          <a:srcRect/>
          <a:stretch>
            <a:fillRect/>
          </a:stretch>
        </p:blipFill>
        <p:spPr bwMode="gray">
          <a:xfrm>
            <a:off x="8010525" y="4691146"/>
            <a:ext cx="766763" cy="2414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 bwMode="gray">
          <a:xfrm>
            <a:off x="366714" y="5018449"/>
            <a:ext cx="289822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800" dirty="0" smtClean="0">
                <a:solidFill>
                  <a:schemeClr val="bg2"/>
                </a:solidFill>
                <a:latin typeface="+mn-lt"/>
              </a:rPr>
              <a:t>© Copyright 2012 EMC Corporation. All rights reserved.</a:t>
            </a:r>
            <a:endParaRPr lang="en-US" sz="8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3" name="Picture 12" descr="Greenplum-Logo-test.png"/>
          <p:cNvPicPr>
            <a:picLocks noChangeAspect="1"/>
          </p:cNvPicPr>
          <p:nvPr/>
        </p:nvPicPr>
        <p:blipFill>
          <a:blip r:embed="rId29" cstate="print"/>
          <a:srcRect l="5305" t="7952" r="1860" b="4579"/>
          <a:stretch>
            <a:fillRect/>
          </a:stretch>
        </p:blipFill>
        <p:spPr>
          <a:xfrm>
            <a:off x="354011" y="4630710"/>
            <a:ext cx="1542522" cy="4039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4" r:id="rId3"/>
    <p:sldLayoutId id="2147483696" r:id="rId4"/>
    <p:sldLayoutId id="2147483697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93" r:id="rId14"/>
    <p:sldLayoutId id="2147483692" r:id="rId15"/>
    <p:sldLayoutId id="2147483682" r:id="rId16"/>
    <p:sldLayoutId id="2147483698" r:id="rId17"/>
    <p:sldLayoutId id="2147483684" r:id="rId18"/>
    <p:sldLayoutId id="2147483686" r:id="rId19"/>
    <p:sldLayoutId id="2147483689" r:id="rId20"/>
    <p:sldLayoutId id="2147483690" r:id="rId21"/>
    <p:sldLayoutId id="2147483688" r:id="rId22"/>
    <p:sldLayoutId id="2147483695" r:id="rId23"/>
    <p:sldLayoutId id="2147483691" r:id="rId24"/>
    <p:sldLayoutId id="2147483687" r:id="rId25"/>
    <p:sldLayoutId id="2147483699" r:id="rId26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2C95DD"/>
          </a:solidFill>
          <a:latin typeface="MetaNormalLF-Roman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24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•"/>
        <a:defRPr sz="20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–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2C95DD"/>
        </a:buClr>
        <a:buFont typeface="Arial" pitchFamily="34" charset="0"/>
        <a:buChar char="»"/>
        <a:defRPr sz="1800" kern="1200">
          <a:solidFill>
            <a:schemeClr val="tx1"/>
          </a:solidFill>
          <a:latin typeface="MetaNormalLF-Roman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0"/>
            <a:ext cx="9144000" cy="37083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2924" y="1531201"/>
            <a:ext cx="5527676" cy="1258037"/>
          </a:xfrm>
        </p:spPr>
        <p:txBody>
          <a:bodyPr/>
          <a:lstStyle/>
          <a:p>
            <a:r>
              <a:rPr lang="en-US" sz="4500" dirty="0" smtClean="0">
                <a:solidFill>
                  <a:srgbClr val="4D4D4D"/>
                </a:solidFill>
              </a:rPr>
              <a:t>Big Questions</a:t>
            </a:r>
            <a:br>
              <a:rPr lang="en-US" sz="4500" dirty="0" smtClean="0">
                <a:solidFill>
                  <a:srgbClr val="4D4D4D"/>
                </a:solidFill>
              </a:rPr>
            </a:br>
            <a:r>
              <a:rPr lang="en-US" sz="4500" dirty="0" smtClean="0">
                <a:solidFill>
                  <a:srgbClr val="4D4D4D"/>
                </a:solidFill>
              </a:rPr>
              <a:t>   about Big Data</a:t>
            </a:r>
            <a:endParaRPr lang="en-US" sz="4500" dirty="0">
              <a:solidFill>
                <a:srgbClr val="4D4D4D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3771900" y="3219041"/>
            <a:ext cx="3621088" cy="738664"/>
          </a:xfrm>
        </p:spPr>
        <p:txBody>
          <a:bodyPr/>
          <a:lstStyle/>
          <a:p>
            <a:pPr lvl="0"/>
            <a:r>
              <a:rPr lang="en-US" sz="1600" b="1" dirty="0" smtClean="0"/>
              <a:t>Luke </a:t>
            </a:r>
            <a:r>
              <a:rPr lang="en-US" sz="1600" b="1" dirty="0" err="1" smtClean="0"/>
              <a:t>Lonergan</a:t>
            </a:r>
            <a:endParaRPr lang="en-US" sz="1600" b="1" dirty="0" smtClean="0"/>
          </a:p>
          <a:p>
            <a:r>
              <a:rPr lang="en-US" sz="1600" dirty="0"/>
              <a:t>Co-founder &amp; CTO</a:t>
            </a:r>
          </a:p>
          <a:p>
            <a:r>
              <a:rPr lang="en-US" sz="1600" dirty="0" err="1"/>
              <a:t>Greenplum</a:t>
            </a:r>
            <a:r>
              <a:rPr lang="en-US" sz="1600" dirty="0"/>
              <a:t>, A</a:t>
            </a:r>
            <a:r>
              <a:rPr lang="en-US" sz="1600" dirty="0" smtClean="0"/>
              <a:t> Division </a:t>
            </a:r>
            <a:r>
              <a:rPr lang="en-US" sz="1600" dirty="0"/>
              <a:t>of EMC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771900" y="3036888"/>
            <a:ext cx="4241800" cy="1588"/>
          </a:xfrm>
          <a:prstGeom prst="line">
            <a:avLst/>
          </a:prstGeom>
          <a:ln w="476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arge 5.png"/>
          <p:cNvPicPr>
            <a:picLocks noChangeAspect="1"/>
          </p:cNvPicPr>
          <p:nvPr/>
        </p:nvPicPr>
        <p:blipFill>
          <a:blip r:embed="rId3"/>
          <a:srcRect b="56898"/>
          <a:stretch>
            <a:fillRect/>
          </a:stretch>
        </p:blipFill>
        <p:spPr>
          <a:xfrm>
            <a:off x="901186" y="215900"/>
            <a:ext cx="2682018" cy="38989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1"/>
            <a:ext cx="3683000" cy="23250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37126" y="962199"/>
            <a:ext cx="2837873" cy="2215991"/>
          </a:xfrm>
          <a:prstGeom prst="rect">
            <a:avLst/>
          </a:prstGeom>
        </p:spPr>
        <p:txBody>
          <a:bodyPr wrap="square" anchor="t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5.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DD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DD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Is BIG</a:t>
            </a:r>
            <a:r>
              <a:rPr kumimoji="0" lang="en-US" sz="2400" b="0" i="0" u="none" strike="noStrike" kern="1200" cap="all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Data </a:t>
            </a: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the </a:t>
            </a:r>
            <a:r>
              <a:rPr lang="en-US" sz="2400" cap="all" noProof="0" dirty="0" smtClean="0">
                <a:solidFill>
                  <a:schemeClr val="bg2"/>
                </a:solidFill>
                <a:latin typeface="Verdana"/>
                <a:ea typeface="+mj-ea"/>
                <a:cs typeface="Verdana"/>
              </a:rPr>
              <a:t>Future</a:t>
            </a: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6400" y="3212961"/>
            <a:ext cx="2632364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400" y="2315445"/>
            <a:ext cx="2632364" cy="1588"/>
          </a:xfrm>
          <a:prstGeom prst="line">
            <a:avLst/>
          </a:prstGeom>
          <a:ln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Big-data-1.jpg"/>
          <p:cNvPicPr>
            <a:picLocks noChangeAspect="1"/>
          </p:cNvPicPr>
          <p:nvPr/>
        </p:nvPicPr>
        <p:blipFill>
          <a:blip r:embed="rId2"/>
          <a:srcRect l="3728" t="3704" r="8177"/>
          <a:stretch>
            <a:fillRect/>
          </a:stretch>
        </p:blipFill>
        <p:spPr>
          <a:xfrm>
            <a:off x="3505200" y="0"/>
            <a:ext cx="56388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0" y="1"/>
            <a:ext cx="9144000" cy="23250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114300"/>
            <a:ext cx="9144000" cy="4622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cs typeface="Verdana"/>
              </a:rPr>
              <a:t>The new normal</a:t>
            </a:r>
            <a:br>
              <a:rPr lang="en-US" sz="3600" dirty="0" smtClean="0">
                <a:solidFill>
                  <a:schemeClr val="bg2"/>
                </a:solidFill>
                <a:cs typeface="Verdana"/>
              </a:rPr>
            </a:br>
            <a:r>
              <a:rPr lang="en-US" sz="3600" dirty="0" smtClean="0">
                <a:solidFill>
                  <a:schemeClr val="bg2"/>
                </a:solidFill>
                <a:cs typeface="Verdana"/>
              </a:rPr>
              <a:t>requires agile, predictive</a:t>
            </a:r>
            <a:br>
              <a:rPr lang="en-US" sz="3600" dirty="0" smtClean="0">
                <a:solidFill>
                  <a:schemeClr val="bg2"/>
                </a:solidFill>
                <a:cs typeface="Verdana"/>
              </a:rPr>
            </a:br>
            <a:r>
              <a:rPr lang="en-US" sz="3600" dirty="0" smtClean="0">
                <a:solidFill>
                  <a:schemeClr val="bg2"/>
                </a:solidFill>
                <a:cs typeface="Verdana"/>
              </a:rPr>
              <a:t>big data capabilities.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68919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gray">
          <a:xfrm>
            <a:off x="0" y="1"/>
            <a:ext cx="3683000" cy="23250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rcRect t="11836" b="19853"/>
          <a:stretch>
            <a:fillRect/>
          </a:stretch>
        </p:blipFill>
        <p:spPr>
          <a:xfrm>
            <a:off x="3314700" y="0"/>
            <a:ext cx="5829300" cy="4648200"/>
          </a:xfrm>
          <a:prstGeom prst="rect">
            <a:avLst/>
          </a:prstGeo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37127" y="962199"/>
            <a:ext cx="2759364" cy="2677656"/>
          </a:xfrm>
          <a:prstGeom prst="rect">
            <a:avLst/>
          </a:prstGeom>
        </p:spPr>
        <p:txBody>
          <a:bodyPr anchor="t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1.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DD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DD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What’s the </a:t>
            </a:r>
            <a:b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big deal with </a:t>
            </a:r>
            <a:b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big data?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6400" y="3593961"/>
            <a:ext cx="2632364" cy="1588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06400" y="2315445"/>
            <a:ext cx="2632364" cy="1588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8413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0" y="1"/>
            <a:ext cx="9144000" cy="23250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8100"/>
            <a:ext cx="9144000" cy="449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cs typeface="Verdana"/>
              </a:rPr>
              <a:t>Big Data opens the door</a:t>
            </a:r>
            <a:br>
              <a:rPr lang="en-US" sz="4000" dirty="0" smtClean="0">
                <a:solidFill>
                  <a:schemeClr val="bg2"/>
                </a:solidFill>
                <a:cs typeface="Verdana"/>
              </a:rPr>
            </a:br>
            <a:r>
              <a:rPr lang="en-US" sz="4000" dirty="0" smtClean="0">
                <a:solidFill>
                  <a:schemeClr val="bg2"/>
                </a:solidFill>
                <a:cs typeface="Verdana"/>
              </a:rPr>
              <a:t>to a new approach to</a:t>
            </a:r>
            <a:br>
              <a:rPr lang="en-US" sz="4000" dirty="0" smtClean="0">
                <a:solidFill>
                  <a:schemeClr val="bg2"/>
                </a:solidFill>
                <a:cs typeface="Verdana"/>
              </a:rPr>
            </a:br>
            <a:r>
              <a:rPr lang="en-US" sz="4000" dirty="0" smtClean="0">
                <a:solidFill>
                  <a:schemeClr val="bg2"/>
                </a:solidFill>
                <a:cs typeface="Verdana"/>
              </a:rPr>
              <a:t>engaging customers and</a:t>
            </a:r>
            <a:br>
              <a:rPr lang="en-US" sz="4000" dirty="0" smtClean="0">
                <a:solidFill>
                  <a:schemeClr val="bg2"/>
                </a:solidFill>
                <a:cs typeface="Verdana"/>
              </a:rPr>
            </a:br>
            <a:r>
              <a:rPr lang="en-US" sz="4000" dirty="0" smtClean="0">
                <a:solidFill>
                  <a:schemeClr val="bg2"/>
                </a:solidFill>
                <a:cs typeface="Verdana"/>
              </a:rPr>
              <a:t>making decisions.</a:t>
            </a:r>
            <a:endParaRPr lang="en-US" sz="4000" dirty="0" smtClean="0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1"/>
            <a:ext cx="3683000" cy="23250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37127" y="962199"/>
            <a:ext cx="2759364" cy="2677656"/>
          </a:xfrm>
          <a:prstGeom prst="rect">
            <a:avLst/>
          </a:prstGeom>
        </p:spPr>
        <p:txBody>
          <a:bodyPr anchor="t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2.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DD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DD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Big </a:t>
            </a:r>
            <a:r>
              <a:rPr lang="en-US" sz="2400" cap="all" dirty="0" smtClean="0">
                <a:solidFill>
                  <a:schemeClr val="bg2"/>
                </a:solidFill>
                <a:latin typeface="Verdana"/>
                <a:ea typeface="+mj-ea"/>
                <a:cs typeface="Verdana"/>
              </a:rPr>
              <a:t>Data:</a:t>
            </a:r>
            <a:br>
              <a:rPr lang="en-US" sz="2400" cap="all" dirty="0" smtClean="0">
                <a:solidFill>
                  <a:schemeClr val="bg2"/>
                </a:solidFill>
                <a:latin typeface="Verdana"/>
                <a:ea typeface="+mj-ea"/>
                <a:cs typeface="Verdana"/>
              </a:rPr>
            </a:br>
            <a:r>
              <a:rPr lang="en-US" sz="2400" cap="all" dirty="0" smtClean="0">
                <a:solidFill>
                  <a:schemeClr val="bg2"/>
                </a:solidFill>
                <a:latin typeface="Verdana"/>
                <a:ea typeface="+mj-ea"/>
                <a:cs typeface="Verdana"/>
              </a:rPr>
              <a:t>Classical or Jazz?</a:t>
            </a:r>
            <a:endParaRPr kumimoji="0" lang="en-US" sz="2400" b="0" i="0" u="none" strike="noStrike" kern="1200" cap="all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06400" y="3581261"/>
            <a:ext cx="2632364" cy="1588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400" y="2315445"/>
            <a:ext cx="2632364" cy="1588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800px-Charlie_Parker,_Tommy_Potter,_Miles_Davis,_Duke_Jordan,_Max_Roach_(Gottlieb_06851).jpg"/>
          <p:cNvPicPr>
            <a:picLocks noChangeAspect="1"/>
          </p:cNvPicPr>
          <p:nvPr/>
        </p:nvPicPr>
        <p:blipFill>
          <a:blip r:embed="rId2">
            <a:lum bright="6000" contrast="-8000"/>
          </a:blip>
          <a:srcRect t="25768" b="1884"/>
          <a:stretch>
            <a:fillRect/>
          </a:stretch>
        </p:blipFill>
        <p:spPr>
          <a:xfrm>
            <a:off x="3531812" y="0"/>
            <a:ext cx="5644699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0" y="1"/>
            <a:ext cx="9144000" cy="23250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44958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4000" dirty="0" smtClean="0">
                <a:solidFill>
                  <a:schemeClr val="bg2"/>
                </a:solidFill>
                <a:cs typeface="Verdana"/>
              </a:rPr>
              <a:t>Organizations will become </a:t>
            </a:r>
            <a:br>
              <a:rPr lang="en-US" sz="4000" dirty="0" smtClean="0">
                <a:solidFill>
                  <a:schemeClr val="bg2"/>
                </a:solidFill>
                <a:cs typeface="Verdana"/>
              </a:rPr>
            </a:br>
            <a:r>
              <a:rPr lang="en-US" sz="4000" dirty="0" smtClean="0">
                <a:solidFill>
                  <a:schemeClr val="bg2"/>
                </a:solidFill>
                <a:cs typeface="Verdana"/>
              </a:rPr>
              <a:t>more like jazz bands</a:t>
            </a:r>
            <a:br>
              <a:rPr lang="en-US" sz="4000" dirty="0" smtClean="0">
                <a:solidFill>
                  <a:schemeClr val="bg2"/>
                </a:solidFill>
                <a:cs typeface="Verdana"/>
              </a:rPr>
            </a:br>
            <a:r>
              <a:rPr lang="en-US" sz="4000" dirty="0" smtClean="0">
                <a:solidFill>
                  <a:schemeClr val="bg2"/>
                </a:solidFill>
                <a:cs typeface="Verdana"/>
              </a:rPr>
              <a:t>and less like orchestras.</a:t>
            </a:r>
            <a:endParaRPr lang="en-US" sz="4000" dirty="0" smtClean="0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1"/>
            <a:ext cx="3683000" cy="23250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337127" y="962199"/>
            <a:ext cx="2759364" cy="2954655"/>
          </a:xfrm>
          <a:prstGeom prst="rect">
            <a:avLst/>
          </a:prstGeom>
        </p:spPr>
        <p:txBody>
          <a:bodyPr anchor="t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3.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DD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C95DD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Is there 10x more</a:t>
            </a:r>
            <a:r>
              <a:rPr kumimoji="0" lang="en-US" sz="2400" b="0" i="0" u="none" strike="noStrike" kern="1200" cap="all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 </a:t>
            </a: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value with 10x </a:t>
            </a:r>
            <a:b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24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more data?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06400" y="3949561"/>
            <a:ext cx="2632364" cy="1588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400" y="2315445"/>
            <a:ext cx="2632364" cy="1588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6100" y="571500"/>
            <a:ext cx="378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solidFill>
                <a:schemeClr val="accent5"/>
              </a:solidFill>
            </a:endParaRPr>
          </a:p>
          <a:p>
            <a:pPr algn="ctr"/>
            <a:r>
              <a:rPr lang="en-US" dirty="0" smtClean="0">
                <a:solidFill>
                  <a:schemeClr val="accent5"/>
                </a:solidFill>
              </a:rPr>
              <a:t>Jeremy Lin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017" t="6419" r="2692" b="12333"/>
          <a:stretch/>
        </p:blipFill>
        <p:spPr>
          <a:xfrm>
            <a:off x="3410396" y="0"/>
            <a:ext cx="5733604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326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gray">
          <a:xfrm>
            <a:off x="0" y="1"/>
            <a:ext cx="9144000" cy="23250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9144000" cy="45466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cs typeface="Verdana"/>
              </a:rPr>
              <a:t>Yes, by using data that </a:t>
            </a:r>
            <a:br>
              <a:rPr lang="en-US" sz="3600" dirty="0" smtClean="0">
                <a:solidFill>
                  <a:schemeClr val="bg2"/>
                </a:solidFill>
                <a:cs typeface="Verdana"/>
              </a:rPr>
            </a:br>
            <a:r>
              <a:rPr lang="en-US" sz="3600" dirty="0" smtClean="0">
                <a:solidFill>
                  <a:schemeClr val="bg2"/>
                </a:solidFill>
                <a:cs typeface="Verdana"/>
              </a:rPr>
              <a:t>businesses typically discard </a:t>
            </a:r>
            <a:br>
              <a:rPr lang="en-US" sz="3600" dirty="0" smtClean="0">
                <a:solidFill>
                  <a:schemeClr val="bg2"/>
                </a:solidFill>
                <a:cs typeface="Verdana"/>
              </a:rPr>
            </a:br>
            <a:r>
              <a:rPr lang="en-US" sz="3600" dirty="0" smtClean="0">
                <a:solidFill>
                  <a:schemeClr val="bg2"/>
                </a:solidFill>
                <a:cs typeface="Verdana"/>
              </a:rPr>
              <a:t>or could not process due</a:t>
            </a:r>
            <a:br>
              <a:rPr lang="en-US" sz="3600" dirty="0" smtClean="0">
                <a:solidFill>
                  <a:schemeClr val="bg2"/>
                </a:solidFill>
                <a:cs typeface="Verdana"/>
              </a:rPr>
            </a:br>
            <a:r>
              <a:rPr lang="en-US" sz="3600" dirty="0" smtClean="0">
                <a:solidFill>
                  <a:schemeClr val="bg2"/>
                </a:solidFill>
                <a:cs typeface="Verdana"/>
              </a:rPr>
              <a:t>to technology limitations.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0" y="1"/>
            <a:ext cx="3683000" cy="23250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203200" y="962199"/>
            <a:ext cx="2971799" cy="2893100"/>
          </a:xfrm>
          <a:prstGeom prst="rect">
            <a:avLst/>
          </a:prstGeom>
        </p:spPr>
        <p:txBody>
          <a:bodyPr wrap="square" anchor="t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4.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</a:br>
            <a:r>
              <a:rPr kumimoji="0" lang="en-US" sz="2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Verdana"/>
                <a:ea typeface="+mj-ea"/>
                <a:cs typeface="Verdana"/>
              </a:rPr>
              <a:t>What technologies support </a:t>
            </a:r>
            <a:r>
              <a:rPr lang="en-US" sz="2200" cap="all" dirty="0" smtClean="0">
                <a:solidFill>
                  <a:schemeClr val="bg2"/>
                </a:solidFill>
                <a:latin typeface="Verdana"/>
                <a:ea typeface="+mj-ea"/>
                <a:cs typeface="Verdana"/>
              </a:rPr>
              <a:t>Big Data analytics?</a:t>
            </a:r>
            <a:endParaRPr kumimoji="0" lang="en-US" sz="2200" b="0" i="0" u="none" strike="noStrike" kern="1200" cap="all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Verdana"/>
              <a:ea typeface="+mj-ea"/>
              <a:cs typeface="Verdana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406400" y="3911461"/>
            <a:ext cx="2632364" cy="1588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06400" y="2315445"/>
            <a:ext cx="2632364" cy="1588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stock-photo-582956-rush-hour.jpg"/>
          <p:cNvPicPr>
            <a:picLocks noChangeAspect="1"/>
          </p:cNvPicPr>
          <p:nvPr/>
        </p:nvPicPr>
        <p:blipFill>
          <a:blip r:embed="rId2"/>
          <a:srcRect l="1691" r="14101"/>
          <a:stretch>
            <a:fillRect/>
          </a:stretch>
        </p:blipFill>
        <p:spPr>
          <a:xfrm>
            <a:off x="3365500" y="0"/>
            <a:ext cx="5778500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69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gray">
          <a:xfrm>
            <a:off x="0" y="1"/>
            <a:ext cx="9144000" cy="2325076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34000">
                <a:schemeClr val="accent1">
                  <a:tint val="13500"/>
                  <a:satMod val="250000"/>
                </a:schemeClr>
              </a:gs>
              <a:gs pos="100000">
                <a:schemeClr val="accent1">
                  <a:tint val="60000"/>
                  <a:satMod val="200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-190500"/>
            <a:ext cx="9144000" cy="1651000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cs typeface="Verdana"/>
              </a:rPr>
              <a:t>Scale-out everything: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63900" y="1587500"/>
            <a:ext cx="31623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chemeClr val="bg2"/>
                </a:solidFill>
                <a:cs typeface="Verdana"/>
              </a:rPr>
              <a:t>Storage</a:t>
            </a:r>
          </a:p>
          <a:p>
            <a:pPr lvl="0"/>
            <a:r>
              <a:rPr lang="en-US" sz="3600" dirty="0" smtClean="0">
                <a:solidFill>
                  <a:schemeClr val="bg2"/>
                </a:solidFill>
                <a:cs typeface="Verdana"/>
              </a:rPr>
              <a:t>Compute</a:t>
            </a:r>
          </a:p>
          <a:p>
            <a:pPr lvl="0"/>
            <a:r>
              <a:rPr lang="en-US" sz="3600" dirty="0" smtClean="0">
                <a:solidFill>
                  <a:schemeClr val="bg2"/>
                </a:solidFill>
                <a:cs typeface="Verdana"/>
              </a:rPr>
              <a:t>Analytics</a:t>
            </a:r>
          </a:p>
          <a:p>
            <a:pPr lvl="0"/>
            <a:r>
              <a:rPr lang="en-US" sz="3600" dirty="0" smtClean="0">
                <a:solidFill>
                  <a:schemeClr val="bg2"/>
                </a:solidFill>
                <a:cs typeface="Verdana"/>
              </a:rPr>
              <a:t>Interaction</a:t>
            </a:r>
          </a:p>
          <a:p>
            <a:endParaRPr lang="en-US" dirty="0" err="1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18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 Greenplum 16x9 external template">
  <a:themeElements>
    <a:clrScheme name="*Revised Palette">
      <a:dk1>
        <a:srgbClr val="000000"/>
      </a:dk1>
      <a:lt1>
        <a:srgbClr val="FFFFFF"/>
      </a:lt1>
      <a:dk2>
        <a:srgbClr val="3892D0"/>
      </a:dk2>
      <a:lt2>
        <a:srgbClr val="4D4D4D"/>
      </a:lt2>
      <a:accent1>
        <a:srgbClr val="3892D0"/>
      </a:accent1>
      <a:accent2>
        <a:srgbClr val="49A942"/>
      </a:accent2>
      <a:accent3>
        <a:srgbClr val="93C5FF"/>
      </a:accent3>
      <a:accent4>
        <a:srgbClr val="FFC425"/>
      </a:accent4>
      <a:accent5>
        <a:srgbClr val="E36F1E"/>
      </a:accent5>
      <a:accent6>
        <a:srgbClr val="B5121B"/>
      </a:accent6>
      <a:hlink>
        <a:srgbClr val="3892D0"/>
      </a:hlink>
      <a:folHlink>
        <a:srgbClr val="4D4D4D"/>
      </a:folHlink>
    </a:clrScheme>
    <a:fontScheme name="Verdana-EMC New PPTX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defRPr dirty="0" err="1" smtClean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*Revised Palette">
      <a:dk1>
        <a:srgbClr val="000000"/>
      </a:dk1>
      <a:lt1>
        <a:srgbClr val="FFFFFF"/>
      </a:lt1>
      <a:dk2>
        <a:srgbClr val="3892D0"/>
      </a:dk2>
      <a:lt2>
        <a:srgbClr val="4D4D4D"/>
      </a:lt2>
      <a:accent1>
        <a:srgbClr val="3892D0"/>
      </a:accent1>
      <a:accent2>
        <a:srgbClr val="49A942"/>
      </a:accent2>
      <a:accent3>
        <a:srgbClr val="93C5FF"/>
      </a:accent3>
      <a:accent4>
        <a:srgbClr val="FFC425"/>
      </a:accent4>
      <a:accent5>
        <a:srgbClr val="E36F1E"/>
      </a:accent5>
      <a:accent6>
        <a:srgbClr val="B5121B"/>
      </a:accent6>
      <a:hlink>
        <a:srgbClr val="3892D0"/>
      </a:hlink>
      <a:folHlink>
        <a:srgbClr val="4D4D4D"/>
      </a:folHlink>
    </a:clrScheme>
    <a:fontScheme name="Verdana-EMC New PPTX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*Revised Palette">
      <a:dk1>
        <a:srgbClr val="000000"/>
      </a:dk1>
      <a:lt1>
        <a:srgbClr val="FFFFFF"/>
      </a:lt1>
      <a:dk2>
        <a:srgbClr val="3892D0"/>
      </a:dk2>
      <a:lt2>
        <a:srgbClr val="4D4D4D"/>
      </a:lt2>
      <a:accent1>
        <a:srgbClr val="3892D0"/>
      </a:accent1>
      <a:accent2>
        <a:srgbClr val="49A942"/>
      </a:accent2>
      <a:accent3>
        <a:srgbClr val="93C5FF"/>
      </a:accent3>
      <a:accent4>
        <a:srgbClr val="FFC425"/>
      </a:accent4>
      <a:accent5>
        <a:srgbClr val="E36F1E"/>
      </a:accent5>
      <a:accent6>
        <a:srgbClr val="B5121B"/>
      </a:accent6>
      <a:hlink>
        <a:srgbClr val="3892D0"/>
      </a:hlink>
      <a:folHlink>
        <a:srgbClr val="4D4D4D"/>
      </a:folHlink>
    </a:clrScheme>
    <a:fontScheme name="Verdana-EMC New PPTX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 Greenplum 16x9 external template.potx</Template>
  <TotalTime>1208</TotalTime>
  <Words>155</Words>
  <Application>Microsoft Macintosh PowerPoint</Application>
  <PresentationFormat>On-screen Show (16:9)</PresentationFormat>
  <Paragraphs>20</Paragraphs>
  <Slides>12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2012 Greenplum 16x9 external template</vt:lpstr>
      <vt:lpstr>Big Questions    about Big Data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44 POINT VERDANA ALL CAPS</dc:title>
  <dc:creator>Beth Cole</dc:creator>
  <cp:lastModifiedBy>Sophia DeMartini</cp:lastModifiedBy>
  <cp:revision>49</cp:revision>
  <dcterms:created xsi:type="dcterms:W3CDTF">2012-03-01T15:28:28Z</dcterms:created>
  <dcterms:modified xsi:type="dcterms:W3CDTF">2012-03-01T15:28:49Z</dcterms:modified>
</cp:coreProperties>
</file>